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sp.org.br/transparencia/regulamento-de-compra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nagerweb.fusp.org.br/#/login" TargetMode="External"/><Relationship Id="rId2" Type="http://schemas.openxmlformats.org/officeDocument/2006/relationships/hyperlink" Target="http://www.fusp.org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57250" y="4598988"/>
            <a:ext cx="7767638" cy="757237"/>
          </a:xfrm>
        </p:spPr>
        <p:txBody>
          <a:bodyPr>
            <a:normAutofit fontScale="90000"/>
          </a:bodyPr>
          <a:lstStyle/>
          <a:p>
            <a:r>
              <a:rPr lang="pt-BR" sz="4400" dirty="0" smtClean="0">
                <a:solidFill>
                  <a:schemeClr val="tx1"/>
                </a:solidFill>
              </a:rPr>
              <a:t>Tutorial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57249" y="5356226"/>
            <a:ext cx="7415213" cy="558800"/>
          </a:xfrm>
        </p:spPr>
        <p:txBody>
          <a:bodyPr>
            <a:normAutofit fontScale="85000" lnSpcReduction="10000"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Acesso e Solicitação de Compras no Sistema Manager Web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8" y="838385"/>
            <a:ext cx="5867401" cy="178772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57249" y="2833005"/>
            <a:ext cx="776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666A5"/>
                </a:solidFill>
              </a:rPr>
              <a:t>Fundação de Apoio à Universidade de São Paulo</a:t>
            </a:r>
            <a:endParaRPr lang="pt-BR" sz="2400" b="1" dirty="0">
              <a:solidFill>
                <a:srgbClr val="066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5444" y="1876401"/>
            <a:ext cx="86145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IMPORTANTE</a:t>
            </a:r>
            <a:endParaRPr lang="pt-BR" b="1" u="sng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pt-BR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Mensagens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via sistema.</a:t>
            </a:r>
          </a:p>
          <a:p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Para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cada solicitação de compra a FUSP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encaminhará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uma mensagem com seu parecer, podendo: </a:t>
            </a:r>
            <a:endParaRPr lang="pt-BR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Solicitar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documentos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esclarecimentos adicionais; </a:t>
            </a:r>
            <a:endParaRPr lang="pt-BR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Aprovar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 compra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Cancelar,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motivadamente, a compra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Após </a:t>
            </a:r>
            <a:r>
              <a:rPr lang="pt-BR" i="1" dirty="0">
                <a:solidFill>
                  <a:srgbClr val="FF0000"/>
                </a:solidFill>
                <a:latin typeface="Calibri" panose="020F0502020204030204" pitchFamily="34" charset="0"/>
              </a:rPr>
              <a:t>a resposta de aprovação final da FUSP, o botão de mensagens não deve ser mais utilizado para a solicitação de compra específica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95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68224" y="546931"/>
            <a:ext cx="85512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u="sng" dirty="0" smtClean="0"/>
              <a:t>Procedimentos Interno FUSP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Solicitamos o tempo de 3 dias uteis para analisar e liberar a solicitação de compra que passará por </a:t>
            </a:r>
            <a:r>
              <a:rPr lang="pt-BR" dirty="0"/>
              <a:t>Administração de Projetos </a:t>
            </a:r>
            <a:r>
              <a:rPr lang="pt-BR" dirty="0" smtClean="0"/>
              <a:t>(</a:t>
            </a:r>
            <a:r>
              <a:rPr lang="pt-BR" dirty="0"/>
              <a:t>ADP</a:t>
            </a:r>
            <a:r>
              <a:rPr lang="pt-BR" dirty="0" smtClean="0"/>
              <a:t>) e Compras e Contratos (CCT).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ADP =&gt; verifica saldo disponível, plano de trabalho e outros assuntos relacionado ao projeto em si.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CCT =&gt; verifica orçamentos, cadastros da empresas, minutas de contratos e outro assuntos relacionado a compra.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Vale lembrar que a FUSP não está autorizada a fazer “negociação comercial” com as empresas a serem contratadas e que toda a analise e posicionamento é feita com base no regulamento de compras da FUSP,  publicada no </a:t>
            </a:r>
            <a:r>
              <a:rPr lang="pt-BR" dirty="0" smtClean="0">
                <a:hlinkClick r:id="rId2"/>
              </a:rPr>
              <a:t>site</a:t>
            </a:r>
            <a:r>
              <a:rPr lang="pt-BR" dirty="0" smtClean="0"/>
              <a:t> para que todos tenham acesso e conhecimento.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5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3286" y="1263162"/>
            <a:ext cx="3956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Acesse: </a:t>
            </a:r>
            <a:r>
              <a:rPr lang="pt-BR" dirty="0" smtClean="0">
                <a:hlinkClick r:id="rId2"/>
              </a:rPr>
              <a:t>www.fusp.org.br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Clique: Sistema + Sistema Manager</a:t>
            </a:r>
          </a:p>
          <a:p>
            <a:endParaRPr lang="pt-BR" dirty="0"/>
          </a:p>
          <a:p>
            <a:r>
              <a:rPr lang="pt-BR" dirty="0" smtClean="0"/>
              <a:t>Ou se preferir, acesse diretamente pelo </a:t>
            </a:r>
            <a:r>
              <a:rPr lang="pt-BR" dirty="0"/>
              <a:t>endereço </a:t>
            </a:r>
            <a:r>
              <a:rPr lang="pt-BR" dirty="0" smtClean="0"/>
              <a:t>abaixo: </a:t>
            </a: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://managerweb.fusp.org.br/#/login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988" y="529315"/>
            <a:ext cx="7902011" cy="58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350" y="517506"/>
            <a:ext cx="7927649" cy="58444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3286" y="1263162"/>
            <a:ext cx="3257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Tela de </a:t>
            </a:r>
            <a:r>
              <a:rPr lang="pt-BR" b="1" u="sng" dirty="0" smtClean="0"/>
              <a:t>Acesso</a:t>
            </a:r>
          </a:p>
          <a:p>
            <a:endParaRPr lang="pt-BR" dirty="0"/>
          </a:p>
          <a:p>
            <a:r>
              <a:rPr lang="pt-BR" dirty="0" smtClean="0"/>
              <a:t>Insira CPF e Senha</a:t>
            </a:r>
          </a:p>
          <a:p>
            <a:endParaRPr lang="pt-BR" dirty="0"/>
          </a:p>
          <a:p>
            <a:r>
              <a:rPr lang="pt-BR" dirty="0" smtClean="0"/>
              <a:t>Clique </a:t>
            </a:r>
            <a:r>
              <a:rPr lang="pt-BR" dirty="0"/>
              <a:t>em </a:t>
            </a:r>
            <a:r>
              <a:rPr lang="pt-BR" b="1" dirty="0"/>
              <a:t>Entrar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863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43" y="541998"/>
            <a:ext cx="7902012" cy="580604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3286" y="1267623"/>
            <a:ext cx="394815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Tela Principal</a:t>
            </a:r>
          </a:p>
          <a:p>
            <a:endParaRPr lang="pt-BR" dirty="0"/>
          </a:p>
          <a:p>
            <a:r>
              <a:rPr lang="pt-BR" dirty="0" smtClean="0"/>
              <a:t>Clique em: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Solicitações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Compra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+ Nova</a:t>
            </a:r>
          </a:p>
          <a:p>
            <a:endParaRPr lang="pt-BR" dirty="0"/>
          </a:p>
          <a:p>
            <a:r>
              <a:rPr lang="pt-BR" dirty="0" smtClean="0"/>
              <a:t>Leia atentamente a mensagem que irá aparecer.</a:t>
            </a:r>
          </a:p>
          <a:p>
            <a:endParaRPr lang="pt-BR" dirty="0"/>
          </a:p>
          <a:p>
            <a:r>
              <a:rPr lang="pt-BR" dirty="0" smtClean="0"/>
              <a:t>4.   Ok, entendi</a:t>
            </a:r>
          </a:p>
          <a:p>
            <a:pPr lvl="1"/>
            <a:endParaRPr lang="pt-BR" sz="1400" dirty="0"/>
          </a:p>
        </p:txBody>
      </p:sp>
      <p:sp>
        <p:nvSpPr>
          <p:cNvPr id="10" name="Elipse 9"/>
          <p:cNvSpPr/>
          <p:nvPr/>
        </p:nvSpPr>
        <p:spPr>
          <a:xfrm>
            <a:off x="5251433" y="3329056"/>
            <a:ext cx="231932" cy="231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1227749" y="1143111"/>
            <a:ext cx="231932" cy="231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ipse 14"/>
          <p:cNvSpPr/>
          <p:nvPr/>
        </p:nvSpPr>
        <p:spPr>
          <a:xfrm>
            <a:off x="5251433" y="4041663"/>
            <a:ext cx="231932" cy="231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2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796" y="2578361"/>
            <a:ext cx="2755296" cy="2233123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9176759" y="4449741"/>
            <a:ext cx="231932" cy="231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719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1834" y="1275739"/>
            <a:ext cx="455490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Aba: Dados da Solicitação</a:t>
            </a:r>
          </a:p>
          <a:p>
            <a:endParaRPr lang="pt-BR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Selecione seu projeto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Certifique o local da entrega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Preencha as demais informações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740" y="241700"/>
            <a:ext cx="5966400" cy="63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373" y="282813"/>
            <a:ext cx="5984086" cy="632308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1834" y="1275739"/>
            <a:ext cx="4580539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Aba: Adicionar itens</a:t>
            </a:r>
          </a:p>
          <a:p>
            <a:endParaRPr lang="pt-BR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Selecione o tipo de compra</a:t>
            </a:r>
          </a:p>
          <a:p>
            <a:pPr lvl="1" algn="just">
              <a:lnSpc>
                <a:spcPct val="150000"/>
              </a:lnSpc>
            </a:pPr>
            <a:r>
              <a:rPr lang="pt-BR" sz="1100" i="1" dirty="0" smtClean="0">
                <a:solidFill>
                  <a:srgbClr val="FF0000"/>
                </a:solidFill>
              </a:rPr>
              <a:t>Observação: </a:t>
            </a:r>
            <a:r>
              <a:rPr lang="pt-BR" sz="1100" i="1" dirty="0" smtClean="0"/>
              <a:t>A solicitação de compra contemplará apenas um Tipo de Compra. Caso queira lança outro tipo de compra, será necessário abrir uma nova solicitação de compra.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Preencha com informações do item</a:t>
            </a:r>
          </a:p>
          <a:p>
            <a:pPr algn="just"/>
            <a:r>
              <a:rPr lang="pt-BR" b="1" dirty="0" smtClean="0"/>
              <a:t>	</a:t>
            </a:r>
            <a:r>
              <a:rPr lang="pt-BR" sz="1100" i="1" dirty="0" smtClean="0">
                <a:solidFill>
                  <a:srgbClr val="FF0000"/>
                </a:solidFill>
              </a:rPr>
              <a:t>Atenção: </a:t>
            </a:r>
            <a:r>
              <a:rPr lang="pt-BR" sz="1100" i="1" dirty="0"/>
              <a:t>No campo “Observação do item de compra” </a:t>
            </a:r>
            <a:r>
              <a:rPr lang="pt-BR" sz="1100" i="1" dirty="0" smtClean="0"/>
              <a:t>	informar</a:t>
            </a:r>
            <a:r>
              <a:rPr lang="pt-BR" sz="1100" i="1" dirty="0"/>
              <a:t>: Rubrica/</a:t>
            </a:r>
            <a:r>
              <a:rPr lang="pt-BR" sz="1100" i="1" dirty="0" err="1"/>
              <a:t>Subrubrica</a:t>
            </a:r>
            <a:r>
              <a:rPr lang="pt-BR" sz="1100" i="1" dirty="0"/>
              <a:t> e Item do Plano de Trabalho </a:t>
            </a:r>
            <a:r>
              <a:rPr lang="pt-BR" sz="1100" i="1" dirty="0" smtClean="0"/>
              <a:t>	(</a:t>
            </a:r>
            <a:r>
              <a:rPr lang="pt-BR" sz="1100" i="1" dirty="0"/>
              <a:t>ou o que for pertinente para cada tipo de projeto) – caso </a:t>
            </a:r>
            <a:r>
              <a:rPr lang="pt-BR" sz="1100" i="1" dirty="0" smtClean="0"/>
              <a:t>	seja </a:t>
            </a:r>
            <a:r>
              <a:rPr lang="pt-BR" sz="1100" i="1" dirty="0"/>
              <a:t>necessário colocar também outras observações</a:t>
            </a:r>
            <a:r>
              <a:rPr lang="pt-BR" sz="1100" i="1" dirty="0" smtClean="0"/>
              <a:t>.</a:t>
            </a:r>
          </a:p>
          <a:p>
            <a:pPr algn="just"/>
            <a:endParaRPr lang="pt-BR" sz="1100" i="1" dirty="0" smtClean="0"/>
          </a:p>
          <a:p>
            <a:pPr marL="342900" indent="-342900">
              <a:buAutoNum type="arabicPeriod" startAt="3"/>
            </a:pPr>
            <a:r>
              <a:rPr lang="pt-BR" dirty="0" smtClean="0"/>
              <a:t>Adicione itens clicando botão “+Adicionar item” localizado no canto inferior esquerdo desta aba. 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821" y="6000725"/>
            <a:ext cx="110505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726" y="292616"/>
            <a:ext cx="5926263" cy="632183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41121" y="1982624"/>
            <a:ext cx="5204389" cy="14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341121" y="2323032"/>
            <a:ext cx="5204389" cy="14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41121" y="2646348"/>
            <a:ext cx="5204389" cy="14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221337" y="4858284"/>
            <a:ext cx="1854524" cy="14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1834" y="1275739"/>
            <a:ext cx="464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Aba: Itens da solicitação</a:t>
            </a:r>
          </a:p>
          <a:p>
            <a:endParaRPr lang="pt-BR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Verifique se todas as informações preenchidas na aba anterior estão corretas.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Nesta aba você terá a possibilidade de excluir o item (    ) caso tenha cometido um equivoco ou lançado algo  desnecessário.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9" y="3653013"/>
            <a:ext cx="266737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43" y="265153"/>
            <a:ext cx="5938952" cy="63142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1834" y="1275739"/>
            <a:ext cx="4503631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Aba: Adicionar arquivos</a:t>
            </a:r>
          </a:p>
          <a:p>
            <a:endParaRPr lang="pt-BR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Anexe os documentos exigidos e pertinentes ao processo (orçamentos, comprovante de preços, justificativas, declarações e outros)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Clique em “Salvar” e depois em “Sim” para visualizar o relatório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dirty="0" smtClean="0"/>
              <a:t>Anote o numero gerado para está solicitação, isso facilitara a localizar quando for necessário.</a:t>
            </a:r>
          </a:p>
          <a:p>
            <a:pPr lvl="1" algn="just">
              <a:lnSpc>
                <a:spcPct val="150000"/>
              </a:lnSpc>
            </a:pPr>
            <a:r>
              <a:rPr lang="pt-BR" sz="1100" dirty="0" smtClean="0">
                <a:solidFill>
                  <a:srgbClr val="FF0000"/>
                </a:solidFill>
              </a:rPr>
              <a:t>IMPORTANTE</a:t>
            </a:r>
            <a:r>
              <a:rPr lang="pt-BR" sz="1100" dirty="0">
                <a:solidFill>
                  <a:srgbClr val="FF0000"/>
                </a:solidFill>
              </a:rPr>
              <a:t>: </a:t>
            </a:r>
            <a:r>
              <a:rPr lang="pt-BR" sz="1100" dirty="0"/>
              <a:t>O solicitante poderá alterar o pedido até que a coordenação libere, após liberado pela coordenação, somente a FUSP poderá devolver para complementações.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49" y="4127619"/>
            <a:ext cx="2964034" cy="19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008" y="259410"/>
            <a:ext cx="5808404" cy="63464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1834" y="1275739"/>
            <a:ext cx="455490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Solicitação de Compra</a:t>
            </a:r>
          </a:p>
          <a:p>
            <a:endParaRPr lang="pt-BR" dirty="0" smtClean="0"/>
          </a:p>
          <a:p>
            <a:r>
              <a:rPr lang="pt-BR" dirty="0" smtClean="0"/>
              <a:t>Com a solicitação de compra inserida no sistema, você poderá localizar ela a qualquer </a:t>
            </a:r>
            <a:r>
              <a:rPr lang="pt-BR" dirty="0" smtClean="0"/>
              <a:t>momento, </a:t>
            </a:r>
            <a:r>
              <a:rPr lang="pt-BR" dirty="0" smtClean="0"/>
              <a:t>inclusive para informar o coordenador do projeto a liberação da mesma.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b="1" u="sng" dirty="0" smtClean="0"/>
              <a:t>Liberação </a:t>
            </a:r>
            <a:r>
              <a:rPr lang="pt-BR" b="1" u="sng" dirty="0"/>
              <a:t>da </a:t>
            </a:r>
            <a:r>
              <a:rPr lang="pt-BR" b="1" u="sng" dirty="0" smtClean="0"/>
              <a:t>Coordenação</a:t>
            </a:r>
          </a:p>
          <a:p>
            <a:endParaRPr lang="pt-BR" dirty="0"/>
          </a:p>
          <a:p>
            <a:r>
              <a:rPr lang="pt-BR" dirty="0" smtClean="0"/>
              <a:t>Na </a:t>
            </a:r>
            <a:r>
              <a:rPr lang="pt-BR" dirty="0"/>
              <a:t>linha do pedido clicar no símbolo de Liberar ou Cancelar </a:t>
            </a:r>
            <a:r>
              <a:rPr lang="pt-BR" dirty="0" smtClean="0"/>
              <a:t>solicitação (    ).</a:t>
            </a:r>
          </a:p>
          <a:p>
            <a:endParaRPr lang="pt-BR" dirty="0"/>
          </a:p>
          <a:p>
            <a:r>
              <a:rPr lang="pt-BR" sz="1100" i="1" dirty="0"/>
              <a:t>Pelos botões laterais da solicitação de compra a equipe e coordenação do projeto </a:t>
            </a:r>
            <a:r>
              <a:rPr lang="pt-BR" sz="1100" i="1" dirty="0" smtClean="0"/>
              <a:t>poderá: </a:t>
            </a:r>
            <a:r>
              <a:rPr lang="pt-BR" sz="1100" i="1" dirty="0"/>
              <a:t>verificar relatórios; editar; liberar/cancelar a solicitação; inserir documentos e trocar mensagens com a </a:t>
            </a:r>
            <a:r>
              <a:rPr lang="pt-BR" sz="1100" i="1" dirty="0" smtClean="0"/>
              <a:t>FUSP</a:t>
            </a:r>
          </a:p>
          <a:p>
            <a:endParaRPr lang="pt-BR" sz="1100" dirty="0"/>
          </a:p>
        </p:txBody>
      </p:sp>
      <p:sp>
        <p:nvSpPr>
          <p:cNvPr id="5" name="Retângulo 4"/>
          <p:cNvSpPr/>
          <p:nvPr/>
        </p:nvSpPr>
        <p:spPr>
          <a:xfrm>
            <a:off x="5247118" y="3631963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285005" y="3637646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288088" y="4025056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290702" y="4463744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269337" y="4902430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9270762" y="5376726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9269337" y="5762712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9269338" y="6184307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8228653" y="6173622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229364" y="5774107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8229364" y="4892454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226751" y="3641933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220819" y="4492239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226751" y="4025056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618718" y="5003563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8230906" y="5359634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8661757" y="6178610"/>
            <a:ext cx="51642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8661757" y="5762712"/>
            <a:ext cx="51642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8661757" y="5302665"/>
            <a:ext cx="516426" cy="37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8687576" y="4902430"/>
            <a:ext cx="51642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8664606" y="4411055"/>
            <a:ext cx="516426" cy="39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8670538" y="4029326"/>
            <a:ext cx="51642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8670538" y="3656129"/>
            <a:ext cx="51642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6609428" y="6175810"/>
            <a:ext cx="51642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6609428" y="5759912"/>
            <a:ext cx="51642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609428" y="5299865"/>
            <a:ext cx="516426" cy="37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6635247" y="4899630"/>
            <a:ext cx="51642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6612277" y="4408255"/>
            <a:ext cx="516426" cy="39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618209" y="4026526"/>
            <a:ext cx="51642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6618209" y="3653329"/>
            <a:ext cx="51642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6130390" y="3635507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6133473" y="4022917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6136087" y="4461605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6114722" y="4900291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6116147" y="5374587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6114722" y="5760573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6114723" y="6182168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5263498" y="3644053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5266581" y="4031463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5269195" y="4470151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5247830" y="4908837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5249255" y="5383133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5247830" y="5769119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5247831" y="6190714"/>
            <a:ext cx="3845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7210533" y="3649055"/>
            <a:ext cx="84032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58"/>
          <p:cNvSpPr/>
          <p:nvPr/>
        </p:nvSpPr>
        <p:spPr>
          <a:xfrm>
            <a:off x="7213616" y="4036465"/>
            <a:ext cx="91201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/>
          <p:cNvSpPr/>
          <p:nvPr/>
        </p:nvSpPr>
        <p:spPr>
          <a:xfrm>
            <a:off x="7216230" y="4475153"/>
            <a:ext cx="722813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7194865" y="4913839"/>
            <a:ext cx="855989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/>
          <p:cNvSpPr/>
          <p:nvPr/>
        </p:nvSpPr>
        <p:spPr>
          <a:xfrm>
            <a:off x="7196290" y="5388135"/>
            <a:ext cx="940383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/>
          <p:cNvSpPr/>
          <p:nvPr/>
        </p:nvSpPr>
        <p:spPr>
          <a:xfrm>
            <a:off x="7194865" y="5774121"/>
            <a:ext cx="855989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tângulo 63"/>
          <p:cNvSpPr/>
          <p:nvPr/>
        </p:nvSpPr>
        <p:spPr>
          <a:xfrm>
            <a:off x="7194866" y="6195716"/>
            <a:ext cx="93076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5766191" y="3634036"/>
            <a:ext cx="288302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/>
          <p:cNvSpPr/>
          <p:nvPr/>
        </p:nvSpPr>
        <p:spPr>
          <a:xfrm>
            <a:off x="5769274" y="4021446"/>
            <a:ext cx="26307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66"/>
          <p:cNvSpPr/>
          <p:nvPr/>
        </p:nvSpPr>
        <p:spPr>
          <a:xfrm>
            <a:off x="5771887" y="4460134"/>
            <a:ext cx="272571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 67"/>
          <p:cNvSpPr/>
          <p:nvPr/>
        </p:nvSpPr>
        <p:spPr>
          <a:xfrm>
            <a:off x="5750523" y="4898820"/>
            <a:ext cx="281828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5751947" y="5373116"/>
            <a:ext cx="280403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69"/>
          <p:cNvSpPr/>
          <p:nvPr/>
        </p:nvSpPr>
        <p:spPr>
          <a:xfrm>
            <a:off x="5750523" y="5759102"/>
            <a:ext cx="273046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Retângulo 70"/>
          <p:cNvSpPr/>
          <p:nvPr/>
        </p:nvSpPr>
        <p:spPr>
          <a:xfrm>
            <a:off x="5750523" y="6180697"/>
            <a:ext cx="281827" cy="31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2" name="Imagem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93" y="4687299"/>
            <a:ext cx="219106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2859</TotalTime>
  <Words>439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Facetado</vt:lpstr>
      <vt:lpstr>Tutorial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Flavio Vieira da Silva</dc:creator>
  <cp:lastModifiedBy>Flavio Vieira da Silva</cp:lastModifiedBy>
  <cp:revision>31</cp:revision>
  <dcterms:created xsi:type="dcterms:W3CDTF">2021-07-14T20:43:45Z</dcterms:created>
  <dcterms:modified xsi:type="dcterms:W3CDTF">2021-09-27T18:59:48Z</dcterms:modified>
</cp:coreProperties>
</file>